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1"/>
  </p:sldMasterIdLst>
  <p:notesMasterIdLst>
    <p:notesMasterId r:id="rId26"/>
  </p:notesMasterIdLst>
  <p:handoutMasterIdLst>
    <p:handoutMasterId r:id="rId27"/>
  </p:handoutMasterIdLst>
  <p:sldIdLst>
    <p:sldId id="265" r:id="rId2"/>
    <p:sldId id="294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93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2" r:id="rId23"/>
    <p:sldId id="290" r:id="rId24"/>
    <p:sldId id="291" r:id="rId25"/>
  </p:sldIdLst>
  <p:sldSz cx="24380825" cy="13714413"/>
  <p:notesSz cx="6797675" cy="9928225"/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50" autoAdjust="0"/>
    <p:restoredTop sz="94666" autoAdjust="0"/>
  </p:normalViewPr>
  <p:slideViewPr>
    <p:cSldViewPr snapToGrid="0">
      <p:cViewPr varScale="1">
        <p:scale>
          <a:sx n="53" d="100"/>
          <a:sy n="53" d="100"/>
        </p:scale>
        <p:origin x="636" y="96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BFB1CF-4CB2-4744-9889-ACFFEEC5979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1474628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GB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77753" y="5028619"/>
            <a:ext cx="17828476" cy="4525038"/>
          </a:xfrm>
        </p:spPr>
        <p:txBody>
          <a:bodyPr anchor="b">
            <a:normAutofit/>
          </a:bodyPr>
          <a:lstStyle>
            <a:lvl1pPr>
              <a:defRPr sz="107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77753" y="9553654"/>
            <a:ext cx="17828476" cy="2252305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914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5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2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0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1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55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99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4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8646620"/>
            <a:ext cx="3488850" cy="1556998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3486" y="9058033"/>
            <a:ext cx="1559331" cy="730166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991989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5176" y="1248075"/>
            <a:ext cx="17821053" cy="25614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7750" y="4266706"/>
            <a:ext cx="17828478" cy="75543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8376" y="1428585"/>
            <a:ext cx="3176640" cy="101447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266512"/>
      </p:ext>
    </p:extLst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7751" y="4117024"/>
            <a:ext cx="17828476" cy="2937260"/>
          </a:xfrm>
        </p:spPr>
        <p:txBody>
          <a:bodyPr anchor="b"/>
          <a:lstStyle>
            <a:lvl1pPr algn="l">
              <a:defRPr sz="79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7751" y="7059441"/>
            <a:ext cx="17828476" cy="1720601"/>
          </a:xfrm>
        </p:spPr>
        <p:txBody>
          <a:bodyPr anchor="t"/>
          <a:lstStyle>
            <a:lvl1pPr marL="0" indent="0" algn="l">
              <a:buNone/>
              <a:defRPr sz="399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914263" indent="0">
              <a:buNone/>
              <a:defRPr sz="3599">
                <a:solidFill>
                  <a:schemeClr val="tx1">
                    <a:tint val="75000"/>
                  </a:schemeClr>
                </a:solidFill>
              </a:defRPr>
            </a:lvl2pPr>
            <a:lvl3pPr marL="18285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2789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051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1314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5577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39984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4103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8376" y="6355615"/>
            <a:ext cx="3176640" cy="101447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3486" y="6487528"/>
            <a:ext cx="1559331" cy="730166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427480"/>
      </p:ext>
    </p:extLst>
  </p:cSld>
  <p:clrMapOvr>
    <a:masterClrMapping/>
  </p:clrMapOvr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77750" y="4266706"/>
            <a:ext cx="8626605" cy="755437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79621" y="4251952"/>
            <a:ext cx="8626605" cy="755437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8376" y="1428585"/>
            <a:ext cx="3176640" cy="101447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3486" y="1575382"/>
            <a:ext cx="1559331" cy="730166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334740"/>
      </p:ext>
    </p:extLst>
  </p:cSld>
  <p:clrMapOvr>
    <a:masterClrMapping/>
  </p:clrMapOvr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77981" y="3944949"/>
            <a:ext cx="7984424" cy="1152391"/>
          </a:xfrm>
        </p:spPr>
        <p:txBody>
          <a:bodyPr anchor="b">
            <a:noAutofit/>
          </a:bodyPr>
          <a:lstStyle>
            <a:lvl1pPr marL="0" indent="0">
              <a:buNone/>
              <a:defRPr sz="4799" b="0"/>
            </a:lvl1pPr>
            <a:lvl2pPr marL="914263" indent="0">
              <a:buNone/>
              <a:defRPr sz="3999" b="1"/>
            </a:lvl2pPr>
            <a:lvl3pPr marL="1828526" indent="0">
              <a:buNone/>
              <a:defRPr sz="3599" b="1"/>
            </a:lvl3pPr>
            <a:lvl4pPr marL="2742789" indent="0">
              <a:buNone/>
              <a:defRPr sz="3200" b="1"/>
            </a:lvl4pPr>
            <a:lvl5pPr marL="3657051" indent="0">
              <a:buNone/>
              <a:defRPr sz="3200" b="1"/>
            </a:lvl5pPr>
            <a:lvl6pPr marL="4571314" indent="0">
              <a:buNone/>
              <a:defRPr sz="3200" b="1"/>
            </a:lvl6pPr>
            <a:lvl7pPr marL="5485577" indent="0">
              <a:buNone/>
              <a:defRPr sz="3200" b="1"/>
            </a:lvl7pPr>
            <a:lvl8pPr marL="6399840" indent="0">
              <a:buNone/>
              <a:defRPr sz="3200" b="1"/>
            </a:lvl8pPr>
            <a:lvl9pPr marL="7314103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77751" y="5097342"/>
            <a:ext cx="8684655" cy="670734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011304" y="3938494"/>
            <a:ext cx="7996961" cy="1152391"/>
          </a:xfrm>
        </p:spPr>
        <p:txBody>
          <a:bodyPr anchor="b">
            <a:noAutofit/>
          </a:bodyPr>
          <a:lstStyle>
            <a:lvl1pPr marL="0" indent="0">
              <a:buNone/>
              <a:defRPr sz="4799" b="0"/>
            </a:lvl1pPr>
            <a:lvl2pPr marL="914263" indent="0">
              <a:buNone/>
              <a:defRPr sz="3999" b="1"/>
            </a:lvl2pPr>
            <a:lvl3pPr marL="1828526" indent="0">
              <a:buNone/>
              <a:defRPr sz="3599" b="1"/>
            </a:lvl3pPr>
            <a:lvl4pPr marL="2742789" indent="0">
              <a:buNone/>
              <a:defRPr sz="3200" b="1"/>
            </a:lvl4pPr>
            <a:lvl5pPr marL="3657051" indent="0">
              <a:buNone/>
              <a:defRPr sz="3200" b="1"/>
            </a:lvl5pPr>
            <a:lvl6pPr marL="4571314" indent="0">
              <a:buNone/>
              <a:defRPr sz="3200" b="1"/>
            </a:lvl6pPr>
            <a:lvl7pPr marL="5485577" indent="0">
              <a:buNone/>
              <a:defRPr sz="3200" b="1"/>
            </a:lvl7pPr>
            <a:lvl8pPr marL="6399840" indent="0">
              <a:buNone/>
              <a:defRPr sz="3200" b="1"/>
            </a:lvl8pPr>
            <a:lvl9pPr marL="7314103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332048" y="5090887"/>
            <a:ext cx="8676218" cy="670734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8376" y="1428585"/>
            <a:ext cx="3176640" cy="101447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3486" y="1575382"/>
            <a:ext cx="1559331" cy="730166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486515"/>
      </p:ext>
    </p:extLst>
  </p:cSld>
  <p:clrMapOvr>
    <a:masterClrMapping/>
  </p:clrMapOvr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8376" y="1428585"/>
            <a:ext cx="3176640" cy="101447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090333"/>
      </p:ext>
    </p:extLst>
  </p:cSld>
  <p:clrMapOvr>
    <a:masterClrMapping/>
  </p:clrMapOvr>
  <p:hf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8376" y="1428585"/>
            <a:ext cx="3176640" cy="101447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46331"/>
      </p:ext>
    </p:extLst>
  </p:cSld>
  <p:clrMapOvr>
    <a:masterClrMapping/>
  </p:clrMapOvr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7751" y="892073"/>
            <a:ext cx="7009485" cy="1952398"/>
          </a:xfrm>
        </p:spPr>
        <p:txBody>
          <a:bodyPr anchor="b"/>
          <a:lstStyle>
            <a:lvl1pPr algn="l">
              <a:defRPr sz="3999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44377" y="892074"/>
            <a:ext cx="10361851" cy="1082867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77751" y="3196856"/>
            <a:ext cx="7009485" cy="8523886"/>
          </a:xfrm>
        </p:spPr>
        <p:txBody>
          <a:bodyPr/>
          <a:lstStyle>
            <a:lvl1pPr marL="0" indent="0">
              <a:buNone/>
              <a:defRPr sz="2800"/>
            </a:lvl1pPr>
            <a:lvl2pPr marL="914263" indent="0">
              <a:buNone/>
              <a:defRPr sz="2400"/>
            </a:lvl2pPr>
            <a:lvl3pPr marL="1828526" indent="0">
              <a:buNone/>
              <a:defRPr sz="2000"/>
            </a:lvl3pPr>
            <a:lvl4pPr marL="2742789" indent="0">
              <a:buNone/>
              <a:defRPr sz="1800"/>
            </a:lvl4pPr>
            <a:lvl5pPr marL="3657051" indent="0">
              <a:buNone/>
              <a:defRPr sz="1800"/>
            </a:lvl5pPr>
            <a:lvl6pPr marL="4571314" indent="0">
              <a:buNone/>
              <a:defRPr sz="1800"/>
            </a:lvl6pPr>
            <a:lvl7pPr marL="5485577" indent="0">
              <a:buNone/>
              <a:defRPr sz="1800"/>
            </a:lvl7pPr>
            <a:lvl8pPr marL="6399840" indent="0">
              <a:buNone/>
              <a:defRPr sz="1800"/>
            </a:lvl8pPr>
            <a:lvl9pPr marL="7314103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8376" y="1428585"/>
            <a:ext cx="3176640" cy="101447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027991"/>
      </p:ext>
    </p:extLst>
  </p:cSld>
  <p:clrMapOvr>
    <a:masterClrMapping/>
  </p:clrMapOvr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7752" y="9600089"/>
            <a:ext cx="17828478" cy="1133345"/>
          </a:xfrm>
        </p:spPr>
        <p:txBody>
          <a:bodyPr anchor="b">
            <a:normAutofit/>
          </a:bodyPr>
          <a:lstStyle>
            <a:lvl1pPr algn="l">
              <a:defRPr sz="4799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77750" y="1269783"/>
            <a:ext cx="17828478" cy="7709048"/>
          </a:xfrm>
        </p:spPr>
        <p:txBody>
          <a:bodyPr anchor="t">
            <a:normAutofit/>
          </a:bodyPr>
          <a:lstStyle>
            <a:lvl1pPr marL="0" indent="0" algn="ctr">
              <a:buNone/>
              <a:defRPr sz="3200"/>
            </a:lvl1pPr>
            <a:lvl2pPr marL="914263" indent="0">
              <a:buNone/>
              <a:defRPr sz="3200"/>
            </a:lvl2pPr>
            <a:lvl3pPr marL="1828526" indent="0">
              <a:buNone/>
              <a:defRPr sz="3200"/>
            </a:lvl3pPr>
            <a:lvl4pPr marL="2742789" indent="0">
              <a:buNone/>
              <a:defRPr sz="3200"/>
            </a:lvl4pPr>
            <a:lvl5pPr marL="3657051" indent="0">
              <a:buNone/>
              <a:defRPr sz="3200"/>
            </a:lvl5pPr>
            <a:lvl6pPr marL="4571314" indent="0">
              <a:buNone/>
              <a:defRPr sz="3200"/>
            </a:lvl6pPr>
            <a:lvl7pPr marL="5485577" indent="0">
              <a:buNone/>
              <a:defRPr sz="3200"/>
            </a:lvl7pPr>
            <a:lvl8pPr marL="6399840" indent="0">
              <a:buNone/>
              <a:defRPr sz="3200"/>
            </a:lvl8pPr>
            <a:lvl9pPr marL="7314103" indent="0">
              <a:buNone/>
              <a:defRPr sz="3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77752" y="10733434"/>
            <a:ext cx="17828478" cy="98731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914263" indent="0">
              <a:buNone/>
              <a:defRPr sz="2400"/>
            </a:lvl2pPr>
            <a:lvl3pPr marL="1828526" indent="0">
              <a:buNone/>
              <a:defRPr sz="2000"/>
            </a:lvl3pPr>
            <a:lvl4pPr marL="2742789" indent="0">
              <a:buNone/>
              <a:defRPr sz="1800"/>
            </a:lvl4pPr>
            <a:lvl5pPr marL="3657051" indent="0">
              <a:buNone/>
              <a:defRPr sz="1800"/>
            </a:lvl5pPr>
            <a:lvl6pPr marL="4571314" indent="0">
              <a:buNone/>
              <a:defRPr sz="1800"/>
            </a:lvl6pPr>
            <a:lvl7pPr marL="5485577" indent="0">
              <a:buNone/>
              <a:defRPr sz="1800"/>
            </a:lvl7pPr>
            <a:lvl8pPr marL="6399840" indent="0">
              <a:buNone/>
              <a:defRPr sz="1800"/>
            </a:lvl8pPr>
            <a:lvl9pPr marL="7314103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8376" y="9822314"/>
            <a:ext cx="3176640" cy="101447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3486" y="9965022"/>
            <a:ext cx="1559331" cy="730166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700864"/>
      </p:ext>
    </p:extLst>
  </p:cSld>
  <p:clrMapOvr>
    <a:masterClrMapping/>
  </p:clrMapOvr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7751" y="1219059"/>
            <a:ext cx="17828476" cy="6233359"/>
          </a:xfrm>
        </p:spPr>
        <p:txBody>
          <a:bodyPr anchor="ctr">
            <a:normAutofit/>
          </a:bodyPr>
          <a:lstStyle>
            <a:lvl1pPr algn="l">
              <a:defRPr sz="95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7751" y="8707084"/>
            <a:ext cx="17828476" cy="3111368"/>
          </a:xfrm>
        </p:spPr>
        <p:txBody>
          <a:bodyPr anchor="ctr">
            <a:normAutofit/>
          </a:bodyPr>
          <a:lstStyle>
            <a:lvl1pPr marL="0" indent="0" algn="l">
              <a:buNone/>
              <a:defRPr sz="359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914263" indent="0">
              <a:buNone/>
              <a:defRPr sz="3599">
                <a:solidFill>
                  <a:schemeClr val="tx1">
                    <a:tint val="75000"/>
                  </a:schemeClr>
                </a:solidFill>
              </a:defRPr>
            </a:lvl2pPr>
            <a:lvl3pPr marL="18285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2789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051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1314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5577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39984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4103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8376" y="6355615"/>
            <a:ext cx="3176640" cy="101447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3486" y="6487528"/>
            <a:ext cx="1559331" cy="730166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014544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9156" y="1219059"/>
            <a:ext cx="16785666" cy="5790530"/>
          </a:xfrm>
        </p:spPr>
        <p:txBody>
          <a:bodyPr anchor="ctr">
            <a:normAutofit/>
          </a:bodyPr>
          <a:lstStyle>
            <a:lvl1pPr algn="l">
              <a:defRPr sz="95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549171" y="7009589"/>
            <a:ext cx="15071145" cy="761912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914263" indent="0">
              <a:buFontTx/>
              <a:buNone/>
              <a:defRPr/>
            </a:lvl2pPr>
            <a:lvl3pPr marL="1828526" indent="0">
              <a:buFontTx/>
              <a:buNone/>
              <a:defRPr/>
            </a:lvl3pPr>
            <a:lvl4pPr marL="2742789" indent="0">
              <a:buFontTx/>
              <a:buNone/>
              <a:defRPr/>
            </a:lvl4pPr>
            <a:lvl5pPr marL="36570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7751" y="8707084"/>
            <a:ext cx="17828476" cy="3111368"/>
          </a:xfrm>
        </p:spPr>
        <p:txBody>
          <a:bodyPr anchor="ctr">
            <a:normAutofit/>
          </a:bodyPr>
          <a:lstStyle>
            <a:lvl1pPr marL="0" indent="0" algn="l">
              <a:buNone/>
              <a:defRPr sz="359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914263" indent="0">
              <a:buNone/>
              <a:defRPr sz="3599">
                <a:solidFill>
                  <a:schemeClr val="tx1">
                    <a:tint val="75000"/>
                  </a:schemeClr>
                </a:solidFill>
              </a:defRPr>
            </a:lvl2pPr>
            <a:lvl3pPr marL="18285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2789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051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1314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5577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39984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4103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8376" y="6355615"/>
            <a:ext cx="3176640" cy="101447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3486" y="6487528"/>
            <a:ext cx="1559331" cy="730166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934662" y="1295860"/>
            <a:ext cx="1219041" cy="1169417"/>
          </a:xfrm>
          <a:prstGeom prst="rect">
            <a:avLst/>
          </a:prstGeom>
        </p:spPr>
        <p:txBody>
          <a:bodyPr vert="horz" lIns="182856" tIns="91428" rIns="182856" bIns="91428" rtlCol="0" anchor="ctr">
            <a:noAutofit/>
          </a:bodyPr>
          <a:lstStyle/>
          <a:p>
            <a:pPr lvl="0"/>
            <a:r>
              <a:rPr lang="en-US" sz="15998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226810" y="5809940"/>
            <a:ext cx="1219041" cy="1169417"/>
          </a:xfrm>
          <a:prstGeom prst="rect">
            <a:avLst/>
          </a:prstGeom>
        </p:spPr>
        <p:txBody>
          <a:bodyPr vert="horz" lIns="182856" tIns="91428" rIns="182856" bIns="91428" rtlCol="0" anchor="ctr">
            <a:noAutofit/>
          </a:bodyPr>
          <a:lstStyle/>
          <a:p>
            <a:pPr lvl="0"/>
            <a:r>
              <a:rPr lang="en-US" sz="15998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1097889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7752" y="4876237"/>
            <a:ext cx="17828478" cy="5449059"/>
          </a:xfrm>
        </p:spPr>
        <p:txBody>
          <a:bodyPr anchor="b">
            <a:normAutofit/>
          </a:bodyPr>
          <a:lstStyle>
            <a:lvl1pPr algn="l">
              <a:defRPr sz="9599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77752" y="10362001"/>
            <a:ext cx="17828478" cy="145907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8376" y="9822314"/>
            <a:ext cx="3176640" cy="101447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3486" y="9965022"/>
            <a:ext cx="1559331" cy="730166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84343"/>
      </p:ext>
    </p:extLst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699156" y="1219059"/>
            <a:ext cx="16785666" cy="5790530"/>
          </a:xfrm>
        </p:spPr>
        <p:txBody>
          <a:bodyPr anchor="ctr">
            <a:normAutofit/>
          </a:bodyPr>
          <a:lstStyle>
            <a:lvl1pPr algn="l">
              <a:defRPr sz="95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77750" y="8685795"/>
            <a:ext cx="17828478" cy="167620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4799">
                <a:solidFill>
                  <a:schemeClr val="accent1"/>
                </a:solidFill>
              </a:defRPr>
            </a:lvl1pPr>
            <a:lvl2pPr marL="914263" indent="0">
              <a:buFontTx/>
              <a:buNone/>
              <a:defRPr/>
            </a:lvl2pPr>
            <a:lvl3pPr marL="1828526" indent="0">
              <a:buFontTx/>
              <a:buNone/>
              <a:defRPr/>
            </a:lvl3pPr>
            <a:lvl4pPr marL="2742789" indent="0">
              <a:buFontTx/>
              <a:buNone/>
              <a:defRPr/>
            </a:lvl4pPr>
            <a:lvl5pPr marL="36570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77752" y="10362001"/>
            <a:ext cx="17828478" cy="145907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8376" y="9822314"/>
            <a:ext cx="3176640" cy="101447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3486" y="9965022"/>
            <a:ext cx="1559331" cy="730166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934662" y="1295860"/>
            <a:ext cx="1219041" cy="1169417"/>
          </a:xfrm>
          <a:prstGeom prst="rect">
            <a:avLst/>
          </a:prstGeom>
        </p:spPr>
        <p:txBody>
          <a:bodyPr vert="horz" lIns="182856" tIns="91428" rIns="182856" bIns="91428" rtlCol="0" anchor="ctr">
            <a:noAutofit/>
          </a:bodyPr>
          <a:lstStyle/>
          <a:p>
            <a:pPr lvl="0"/>
            <a:r>
              <a:rPr lang="en-US" sz="15998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226810" y="5809940"/>
            <a:ext cx="1219041" cy="1169417"/>
          </a:xfrm>
          <a:prstGeom prst="rect">
            <a:avLst/>
          </a:prstGeom>
        </p:spPr>
        <p:txBody>
          <a:bodyPr vert="horz" lIns="182856" tIns="91428" rIns="182856" bIns="91428" rtlCol="0" anchor="ctr">
            <a:noAutofit/>
          </a:bodyPr>
          <a:lstStyle/>
          <a:p>
            <a:pPr lvl="0"/>
            <a:r>
              <a:rPr lang="en-US" sz="15998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6705729"/>
      </p:ext>
    </p:extLst>
  </p:cSld>
  <p:clrMapOvr>
    <a:masterClrMapping/>
  </p:clrMapOvr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7751" y="1254669"/>
            <a:ext cx="17828476" cy="5759374"/>
          </a:xfrm>
        </p:spPr>
        <p:txBody>
          <a:bodyPr anchor="ctr">
            <a:normAutofit/>
          </a:bodyPr>
          <a:lstStyle>
            <a:lvl1pPr algn="l">
              <a:defRPr sz="9599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77750" y="8685795"/>
            <a:ext cx="17828478" cy="167620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4799">
                <a:solidFill>
                  <a:schemeClr val="accent1"/>
                </a:solidFill>
              </a:defRPr>
            </a:lvl1pPr>
            <a:lvl2pPr marL="914263" indent="0">
              <a:buFontTx/>
              <a:buNone/>
              <a:defRPr/>
            </a:lvl2pPr>
            <a:lvl3pPr marL="1828526" indent="0">
              <a:buFontTx/>
              <a:buNone/>
              <a:defRPr/>
            </a:lvl3pPr>
            <a:lvl4pPr marL="2742789" indent="0">
              <a:buFontTx/>
              <a:buNone/>
              <a:defRPr/>
            </a:lvl4pPr>
            <a:lvl5pPr marL="36570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77752" y="10362001"/>
            <a:ext cx="17828478" cy="145907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8376" y="9822314"/>
            <a:ext cx="3176640" cy="101447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3486" y="9965022"/>
            <a:ext cx="1559331" cy="730166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732928"/>
      </p:ext>
    </p:extLst>
  </p:cSld>
  <p:clrMapOvr>
    <a:masterClrMapping/>
  </p:clrMapOvr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8376" y="1428585"/>
            <a:ext cx="3176640" cy="101447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559593"/>
      </p:ext>
    </p:extLst>
  </p:cSld>
  <p:clrMapOvr>
    <a:masterClrMapping/>
  </p:clrMapOvr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587205" y="1254666"/>
            <a:ext cx="4414627" cy="1056641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77750" y="1254666"/>
            <a:ext cx="12952313" cy="105664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8376" y="1428585"/>
            <a:ext cx="3176640" cy="101447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046288"/>
      </p:ext>
    </p:extLst>
  </p:cSld>
  <p:clrMapOvr>
    <a:masterClrMapping/>
  </p:clrMapOvr>
  <p:hf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1" cy="1231106"/>
          </a:xfrm>
        </p:spPr>
        <p:txBody>
          <a:bodyPr wrap="square" lIns="0" tIns="0" rIns="0" bIns="0" anchor="ctr">
            <a:spAutoFit/>
          </a:bodyPr>
          <a:lstStyle>
            <a:lvl1pPr algn="l">
              <a:defRPr sz="8000"/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29.03.2022</a:t>
            </a:fld>
            <a:endParaRPr lang="nb-NO" dirty="0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 err="1"/>
              <a:t>Name</a:t>
            </a:r>
            <a:endParaRPr lang="en-GB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en-GB" dirty="0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/>
              <a:t>Office</a:t>
            </a:r>
            <a:endParaRPr lang="en-GB" dirty="0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/>
              <a:t>Company</a:t>
            </a:r>
            <a:endParaRPr lang="en-GB" dirty="0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1" cy="1231106"/>
          </a:xfrm>
        </p:spPr>
        <p:txBody>
          <a:bodyPr wrap="square" lIns="0" tIns="0" rIns="0" bIns="0" anchor="ctr">
            <a:spAutoFit/>
          </a:bodyPr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29.03.2022</a:t>
            </a:fld>
            <a:endParaRPr lang="nb-NO" dirty="0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Name</a:t>
            </a:r>
            <a:endParaRPr lang="en-GB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en-GB" dirty="0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Office</a:t>
            </a:r>
            <a:endParaRPr lang="en-GB" dirty="0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Company</a:t>
            </a:r>
            <a:endParaRPr lang="en-GB" dirty="0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5" cy="918798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5" cy="918798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/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hoto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" name="Freeform 6"/>
          <p:cNvSpPr>
            <a:spLocks/>
          </p:cNvSpPr>
          <p:nvPr userDrawn="1"/>
        </p:nvSpPr>
        <p:spPr bwMode="auto">
          <a:xfrm>
            <a:off x="1433513" y="12903932"/>
            <a:ext cx="158750" cy="161925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" name="Freeform 8"/>
          <p:cNvSpPr>
            <a:spLocks/>
          </p:cNvSpPr>
          <p:nvPr userDrawn="1"/>
        </p:nvSpPr>
        <p:spPr bwMode="auto">
          <a:xfrm>
            <a:off x="1592263" y="12746770"/>
            <a:ext cx="155575" cy="476250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" name="Freeform 9"/>
          <p:cNvSpPr>
            <a:spLocks/>
          </p:cNvSpPr>
          <p:nvPr userDrawn="1"/>
        </p:nvSpPr>
        <p:spPr bwMode="auto">
          <a:xfrm>
            <a:off x="2609850" y="12903932"/>
            <a:ext cx="155575" cy="161925"/>
          </a:xfrm>
          <a:custGeom>
            <a:avLst/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" name="Freeform 11"/>
          <p:cNvSpPr>
            <a:spLocks/>
          </p:cNvSpPr>
          <p:nvPr userDrawn="1"/>
        </p:nvSpPr>
        <p:spPr bwMode="auto">
          <a:xfrm>
            <a:off x="2765425" y="12746770"/>
            <a:ext cx="158750" cy="476250"/>
          </a:xfrm>
          <a:custGeom>
            <a:avLst/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0" cy="1111112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GB" dirty="0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0" cy="1111112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GB" dirty="0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GB" dirty="0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GB" dirty="0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1433513" y="12903932"/>
            <a:ext cx="158750" cy="161925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auto">
          <a:xfrm>
            <a:off x="1592263" y="12746770"/>
            <a:ext cx="155575" cy="476250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auto">
          <a:xfrm>
            <a:off x="2609850" y="12903932"/>
            <a:ext cx="155575" cy="161925"/>
          </a:xfrm>
          <a:custGeom>
            <a:avLst/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auto">
          <a:xfrm>
            <a:off x="2765425" y="12746770"/>
            <a:ext cx="158750" cy="476250"/>
          </a:xfrm>
          <a:custGeom>
            <a:avLst/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1433513" y="12903932"/>
            <a:ext cx="158750" cy="161925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auto">
          <a:xfrm>
            <a:off x="1592263" y="12746770"/>
            <a:ext cx="155575" cy="476250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auto">
          <a:xfrm>
            <a:off x="2609850" y="12903932"/>
            <a:ext cx="155575" cy="161925"/>
          </a:xfrm>
          <a:custGeom>
            <a:avLst/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auto">
          <a:xfrm>
            <a:off x="2765425" y="12746770"/>
            <a:ext cx="158750" cy="476250"/>
          </a:xfrm>
          <a:custGeom>
            <a:avLst/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1433513" y="12903932"/>
            <a:ext cx="158750" cy="161925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auto">
          <a:xfrm>
            <a:off x="1592263" y="12746770"/>
            <a:ext cx="155575" cy="476250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auto">
          <a:xfrm>
            <a:off x="2609850" y="12903932"/>
            <a:ext cx="155575" cy="161925"/>
          </a:xfrm>
          <a:custGeom>
            <a:avLst/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auto">
          <a:xfrm>
            <a:off x="2765425" y="12746770"/>
            <a:ext cx="158750" cy="476250"/>
          </a:xfrm>
          <a:custGeom>
            <a:avLst/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1" cy="1231106"/>
          </a:xfrm>
        </p:spPr>
        <p:txBody>
          <a:bodyPr wrap="square" lIns="0" tIns="0" rIns="0" bIns="0" anchor="ctr">
            <a:spAutoFit/>
          </a:bodyPr>
          <a:lstStyle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" y="457147"/>
            <a:ext cx="5702289" cy="13275720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54435" y="-1571"/>
            <a:ext cx="4712734" cy="13706492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365712" cy="1371441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85174" y="1248075"/>
            <a:ext cx="17821053" cy="25614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7750" y="4266706"/>
            <a:ext cx="17828478" cy="77715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20527" y="12259456"/>
            <a:ext cx="2292267" cy="7407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77751" y="12270197"/>
            <a:ext cx="15238014" cy="7301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63486" y="1575382"/>
            <a:ext cx="1559331" cy="7301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99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36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7" name="Freeform 6"/>
          <p:cNvSpPr>
            <a:spLocks/>
          </p:cNvSpPr>
          <p:nvPr userDrawn="1"/>
        </p:nvSpPr>
        <p:spPr bwMode="auto">
          <a:xfrm>
            <a:off x="1433513" y="12903932"/>
            <a:ext cx="158750" cy="161925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" name="Freeform 8"/>
          <p:cNvSpPr>
            <a:spLocks/>
          </p:cNvSpPr>
          <p:nvPr userDrawn="1"/>
        </p:nvSpPr>
        <p:spPr bwMode="auto">
          <a:xfrm>
            <a:off x="1592263" y="12746770"/>
            <a:ext cx="155575" cy="476250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" name="Freeform 9"/>
          <p:cNvSpPr>
            <a:spLocks/>
          </p:cNvSpPr>
          <p:nvPr userDrawn="1"/>
        </p:nvSpPr>
        <p:spPr bwMode="auto">
          <a:xfrm>
            <a:off x="2609850" y="12903932"/>
            <a:ext cx="155575" cy="161925"/>
          </a:xfrm>
          <a:custGeom>
            <a:avLst/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" name="Freeform 11"/>
          <p:cNvSpPr>
            <a:spLocks/>
          </p:cNvSpPr>
          <p:nvPr userDrawn="1"/>
        </p:nvSpPr>
        <p:spPr bwMode="auto">
          <a:xfrm>
            <a:off x="2765425" y="12746770"/>
            <a:ext cx="158750" cy="476250"/>
          </a:xfrm>
          <a:custGeom>
            <a:avLst/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46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84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49" r:id="rId17"/>
    <p:sldLayoutId id="2147483656" r:id="rId18"/>
    <p:sldLayoutId id="2147483650" r:id="rId19"/>
    <p:sldLayoutId id="2147483664" r:id="rId20"/>
    <p:sldLayoutId id="2147483657" r:id="rId21"/>
    <p:sldLayoutId id="2147483665" r:id="rId22"/>
    <p:sldLayoutId id="2147483658" r:id="rId23"/>
    <p:sldLayoutId id="2147483666" r:id="rId24"/>
    <p:sldLayoutId id="2147483659" r:id="rId25"/>
    <p:sldLayoutId id="2147483660" r:id="rId26"/>
    <p:sldLayoutId id="2147483667" r:id="rId27"/>
    <p:sldLayoutId id="2147483661" r:id="rId28"/>
    <p:sldLayoutId id="2147483668" r:id="rId29"/>
    <p:sldLayoutId id="2147483651" r:id="rId30"/>
    <p:sldLayoutId id="2147483669" r:id="rId31"/>
    <p:sldLayoutId id="2147483670" r:id="rId32"/>
    <p:sldLayoutId id="2147483663" r:id="rId33"/>
  </p:sldLayoutIdLst>
  <p:hf sldNum="0" hdr="0" ftr="0"/>
  <p:txStyles>
    <p:titleStyle>
      <a:lvl1pPr algn="l" defTabSz="914263" rtl="0" eaLnBrk="1" latinLnBrk="0" hangingPunct="1">
        <a:spcBef>
          <a:spcPct val="0"/>
        </a:spcBef>
        <a:buNone/>
        <a:defRPr sz="7199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685697" indent="-685697" algn="l" defTabSz="914263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35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485677" indent="-571414" algn="l" defTabSz="914263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2285657" indent="-457131" algn="l" defTabSz="914263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3199920" indent="-457131" algn="l" defTabSz="914263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4114183" indent="-457131" algn="l" defTabSz="914263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5028446" indent="-457131" algn="l" defTabSz="914263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5942708" indent="-457131" algn="l" defTabSz="914263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6856971" indent="-457131" algn="l" defTabSz="914263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7771234" indent="-457131" algn="l" defTabSz="914263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6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91426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91426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91426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91426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91426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91426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91426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91426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activecitizensfund.bg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2823" y="1125003"/>
            <a:ext cx="15342768" cy="1969770"/>
          </a:xfrm>
        </p:spPr>
        <p:txBody>
          <a:bodyPr>
            <a:normAutofit fontScale="90000"/>
          </a:bodyPr>
          <a:lstStyle/>
          <a:p>
            <a:pPr lvl="0" algn="ctr" defTabSz="1828252">
              <a:spcBef>
                <a:spcPts val="0"/>
              </a:spcBef>
            </a:pP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Демократизиране на процесите на формиране и прилагане на политики в градовете с районно деление – София, Пловдив и Варна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b="1" i="1" dirty="0">
                <a:solidFill>
                  <a:srgbClr val="002060"/>
                </a:solidFill>
                <a:ea typeface="+mn-ea"/>
                <a:cs typeface="+mn-cs"/>
              </a:rPr>
              <a:t>финансиран по Фонд Активни граждани България по линия на Финансовия механизъм </a:t>
            </a:r>
            <a:br>
              <a:rPr lang="bg-BG" sz="2400" b="1" i="1" dirty="0">
                <a:solidFill>
                  <a:srgbClr val="002060"/>
                </a:solidFill>
                <a:ea typeface="+mn-ea"/>
                <a:cs typeface="+mn-cs"/>
              </a:rPr>
            </a:br>
            <a:r>
              <a:rPr lang="bg-BG" sz="2400" b="1" i="1" dirty="0">
                <a:solidFill>
                  <a:srgbClr val="002060"/>
                </a:solidFill>
                <a:ea typeface="+mn-ea"/>
                <a:cs typeface="+mn-cs"/>
              </a:rPr>
              <a:t>на Европейското икономическо пространство 2014-2021 г.</a:t>
            </a:r>
            <a:br>
              <a:rPr lang="bg-BG" sz="2400" b="1" i="1" dirty="0">
                <a:solidFill>
                  <a:srgbClr val="002060"/>
                </a:solidFill>
                <a:ea typeface="+mn-ea"/>
                <a:cs typeface="+mn-cs"/>
              </a:rPr>
            </a:br>
            <a:r>
              <a:rPr lang="bg-BG" sz="2400" b="1" i="1" dirty="0">
                <a:solidFill>
                  <a:srgbClr val="002060"/>
                </a:solidFill>
                <a:ea typeface="+mn-ea"/>
                <a:cs typeface="+mn-cs"/>
              </a:rPr>
              <a:t> </a:t>
            </a:r>
            <a:r>
              <a:rPr lang="bg-BG" sz="2400" b="1" i="1" u="sng" dirty="0">
                <a:solidFill>
                  <a:srgbClr val="002060"/>
                </a:solidFill>
                <a:ea typeface="+mn-ea"/>
                <a:cs typeface="+mn-cs"/>
                <a:hlinkClick r:id="rId2"/>
              </a:rPr>
              <a:t>www.activecitizensfund.bg</a:t>
            </a:r>
            <a:br>
              <a:rPr lang="en-US" sz="2400" b="1" i="1" dirty="0">
                <a:solidFill>
                  <a:srgbClr val="002060"/>
                </a:solidFill>
                <a:ea typeface="+mn-ea"/>
                <a:cs typeface="+mn-cs"/>
              </a:rPr>
            </a:b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Picture 27" descr="C:\Users\ddeyanov\Desktop\Site$Platf\FGU_FPR\Tabela_Ramada\Active-citizens-fund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396" y="714964"/>
            <a:ext cx="3702427" cy="1938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30" descr="H:\1FRMS_logo\FRMS_BG_logo\FLGR_green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4371" y="10461732"/>
            <a:ext cx="1719943" cy="163278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824754" y="8147046"/>
            <a:ext cx="22010467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bg-BG" sz="4000" b="1" spc="75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НАЦИОНАЛНА КОНФЕРЕНЦИЯ</a:t>
            </a:r>
          </a:p>
          <a:p>
            <a:pPr indent="450215" algn="ctr">
              <a:spcAft>
                <a:spcPts val="0"/>
              </a:spcAft>
            </a:pPr>
            <a:r>
              <a:rPr lang="bg-BG" sz="2800" spc="75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800" b="1" spc="75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ru-RU" sz="4000" b="1" spc="75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Участие на гражданите в управлението на градовете с районно</a:t>
            </a:r>
          </a:p>
          <a:p>
            <a:pPr indent="450215" algn="ctr"/>
            <a:r>
              <a:rPr lang="ru-RU" sz="4000" b="1" spc="75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деление – предизвикателства и добри практики“</a:t>
            </a:r>
          </a:p>
          <a:p>
            <a:pPr indent="450215" algn="ctr"/>
            <a:r>
              <a:rPr lang="bg-BG" sz="3600" b="1" i="1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София, </a:t>
            </a:r>
            <a:r>
              <a:rPr lang="bg-BG" sz="3600" b="1" i="1" spc="75" dirty="0">
                <a:solidFill>
                  <a:schemeClr val="accent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30 март 2022 г.</a:t>
            </a:r>
            <a:endParaRPr lang="bg-BG" sz="3600" i="1" spc="75" dirty="0">
              <a:solidFill>
                <a:schemeClr val="accent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49205" y="4869385"/>
            <a:ext cx="202602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Calibri" panose="020F0502020204030204" pitchFamily="34" charset="0"/>
              </a:rPr>
              <a:t>ПРЕПОРЪКИ</a:t>
            </a:r>
          </a:p>
          <a:p>
            <a:pPr algn="ctr"/>
            <a:r>
              <a:rPr lang="ru-RU" sz="72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Calibri" panose="020F0502020204030204" pitchFamily="34" charset="0"/>
              </a:rPr>
              <a:t>за нормативни промени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3639" y="10832264"/>
            <a:ext cx="4784855" cy="129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268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22BB6-1E0F-4AFA-BD27-BCBA49EA9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0DA5D-07F0-4C75-86F7-9CBF0DE5ABF9}" type="datetime1">
              <a:rPr lang="en-US" smtClean="0"/>
              <a:t>3/29/2022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FDBED-C973-4795-A1CC-230BED22864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553200" y="4267200"/>
            <a:ext cx="11533631" cy="75533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5400" b="1" dirty="0">
                <a:solidFill>
                  <a:schemeClr val="accent6">
                    <a:lumMod val="75000"/>
                  </a:schemeClr>
                </a:solidFill>
              </a:rPr>
              <a:t>Предложения </a:t>
            </a:r>
          </a:p>
          <a:p>
            <a:pPr marL="0" indent="0" algn="ctr">
              <a:buNone/>
            </a:pPr>
            <a:r>
              <a:rPr lang="bg-BG" sz="5400" b="1" dirty="0">
                <a:solidFill>
                  <a:schemeClr val="accent6">
                    <a:lumMod val="75000"/>
                  </a:schemeClr>
                </a:solidFill>
              </a:rPr>
              <a:t>за </a:t>
            </a:r>
          </a:p>
          <a:p>
            <a:pPr marL="0" indent="0" algn="ctr">
              <a:buNone/>
            </a:pPr>
            <a:r>
              <a:rPr lang="bg-BG" sz="5400" b="1" dirty="0">
                <a:solidFill>
                  <a:schemeClr val="accent6">
                    <a:lumMod val="75000"/>
                  </a:schemeClr>
                </a:solidFill>
              </a:rPr>
              <a:t>законодателни промени</a:t>
            </a:r>
            <a:endParaRPr lang="en-US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194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E0379-7638-4888-867B-C37CD13F7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1.1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7A915-A3E1-4F95-85F4-E2456AA216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altLang="bg-BG" sz="4400" b="1" kern="0" dirty="0">
                <a:solidFill>
                  <a:schemeClr val="accent6">
                    <a:lumMod val="75000"/>
                  </a:schemeClr>
                </a:solidFill>
              </a:rPr>
              <a:t>Промени в </a:t>
            </a:r>
            <a:br>
              <a:rPr lang="ru-RU" altLang="bg-BG" sz="4400" b="1" kern="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altLang="bg-BG" sz="4400" b="1" kern="0" dirty="0">
                <a:solidFill>
                  <a:schemeClr val="accent6">
                    <a:lumMod val="75000"/>
                  </a:schemeClr>
                </a:solidFill>
              </a:rPr>
              <a:t>Закона за местното самоуправление и местната администрация, </a:t>
            </a:r>
          </a:p>
          <a:p>
            <a:pPr marL="0" indent="0" algn="ctr">
              <a:buNone/>
            </a:pPr>
            <a:r>
              <a:rPr lang="ru-RU" altLang="bg-BG" sz="4400" b="1" kern="0" dirty="0">
                <a:solidFill>
                  <a:schemeClr val="accent6">
                    <a:lumMod val="75000"/>
                  </a:schemeClr>
                </a:solidFill>
              </a:rPr>
              <a:t>или</a:t>
            </a:r>
          </a:p>
          <a:p>
            <a:pPr marL="0" indent="0" algn="ctr">
              <a:buNone/>
            </a:pPr>
            <a:r>
              <a:rPr lang="ru-RU" altLang="bg-BG" sz="4400" b="1" kern="0" dirty="0">
                <a:solidFill>
                  <a:schemeClr val="accent6">
                    <a:lumMod val="75000"/>
                  </a:schemeClr>
                </a:solidFill>
              </a:rPr>
              <a:t>Примане на нова законова регламентация (нова глава в Закона за териториалното деление на столичната община и големите градове или специален закон)</a:t>
            </a:r>
          </a:p>
          <a:p>
            <a:pPr algn="ctr"/>
            <a:endParaRPr lang="uk-UA" sz="2400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A0984-5FA1-43B7-B3AF-587411599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808AB-EBF4-4F21-988E-3CFAEBEF20D5}" type="datetime1">
              <a:rPr lang="en-US" smtClean="0"/>
              <a:t>3/29/2022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960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66717-D0B1-4E87-B886-837AFC1D5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ЦЕЛ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FC074-07E3-4295-BA67-E33B5AED83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Ясно определяне на правомощията на районите</a:t>
            </a:r>
          </a:p>
          <a:p>
            <a:r>
              <a:rPr lang="ru-RU" dirty="0"/>
              <a:t>Децентрализация на управлението в общините с районно деление - създаване на управленски структури (районни съвети, администрация)</a:t>
            </a:r>
          </a:p>
          <a:p>
            <a:r>
              <a:rPr lang="ru-RU" dirty="0"/>
              <a:t>Регламентиране участието на гражданите в процеса на управление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CF2F7-CA00-4B28-AB43-465EEAB7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A468-927F-47FD-B6BD-2FC74550FFA4}" type="datetime1">
              <a:rPr lang="en-US" smtClean="0"/>
              <a:t>3/29/2022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150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A8628-396E-4E4E-BCD6-2141C8AE7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>
                <a:solidFill>
                  <a:schemeClr val="accent6">
                    <a:lumMod val="75000"/>
                  </a:schemeClr>
                </a:solidFill>
              </a:rPr>
              <a:t>Обосновка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0DF62-0BB8-4F57-A4CB-59DCAC760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Според мнозинството от анкетираните (около 78%), гражданите не знаят къде и към кого да се обърнат, за да участват в управлението на общината, респ. района си</a:t>
            </a:r>
          </a:p>
          <a:p>
            <a:r>
              <a:rPr lang="ru-RU" dirty="0"/>
              <a:t>Около 43% от анкетираните не познават кои функции се изпълняват от общинската администрация в голямата община, а кои – в районните администрации</a:t>
            </a:r>
          </a:p>
          <a:p>
            <a:r>
              <a:rPr lang="ru-RU" dirty="0"/>
              <a:t>Потвърдени резултати от фокус групите и кръглите маси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75CD4-AD2B-4E47-B7B9-935924A28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C1C58-F1FE-4014-91EF-2EC5EC7A6B6D}" type="datetime1">
              <a:rPr lang="en-US" smtClean="0"/>
              <a:t>3/29/2022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855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24FFC-0025-4758-907F-6C83C420D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1.2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12BEA-3F87-49C3-BDC9-D3A103F33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bg-BG" b="1" dirty="0"/>
          </a:p>
          <a:p>
            <a:pPr marL="0" indent="0" algn="ctr">
              <a:buNone/>
            </a:pPr>
            <a:endParaRPr lang="bg-BG" b="1" dirty="0"/>
          </a:p>
          <a:p>
            <a:pPr marL="0" indent="0" algn="ctr">
              <a:buNone/>
            </a:pPr>
            <a:r>
              <a:rPr lang="bg-BG" sz="4400" b="1" dirty="0">
                <a:solidFill>
                  <a:schemeClr val="accent6">
                    <a:lumMod val="75000"/>
                  </a:schemeClr>
                </a:solidFill>
              </a:rPr>
              <a:t>Промени в Изборния кодекс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51371-EEFC-4A81-A8F1-9B750835B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AC419-39DC-4722-9C34-40DFBA99010A}" type="datetime1">
              <a:rPr lang="en-US" smtClean="0"/>
              <a:t>3/29/2022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239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74FC5-6276-40EE-BD7D-043F5B513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>
                <a:solidFill>
                  <a:schemeClr val="accent6">
                    <a:lumMod val="75000"/>
                  </a:schemeClr>
                </a:solidFill>
              </a:rPr>
              <a:t>ЦЕЛ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F3957-60A4-4A40-B83C-C9AD0852D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pPr marL="0" indent="0">
              <a:buNone/>
            </a:pPr>
            <a:r>
              <a:rPr lang="ru-RU" b="1" dirty="0"/>
              <a:t>Осигуряване на по-голяма представителност </a:t>
            </a:r>
          </a:p>
          <a:p>
            <a:pPr marL="0" indent="0">
              <a:buNone/>
            </a:pPr>
            <a:endParaRPr lang="ru-RU" dirty="0"/>
          </a:p>
          <a:p>
            <a:pPr lvl="1"/>
            <a:r>
              <a:rPr lang="ru-RU" dirty="0"/>
              <a:t>Създаване на районни съвети</a:t>
            </a:r>
          </a:p>
          <a:p>
            <a:pPr marL="799980" lvl="1" indent="0">
              <a:buNone/>
            </a:pPr>
            <a:r>
              <a:rPr lang="ru-RU" dirty="0"/>
              <a:t>и/или</a:t>
            </a:r>
          </a:p>
          <a:p>
            <a:pPr lvl="1"/>
            <a:r>
              <a:rPr lang="ru-RU" dirty="0"/>
              <a:t>Избор на общински съветници, съобразно броя на населението на всеки от районите </a:t>
            </a:r>
          </a:p>
          <a:p>
            <a:endParaRPr lang="ru-RU" dirty="0"/>
          </a:p>
          <a:p>
            <a:endParaRPr lang="ru-RU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F8E9F-8FCB-4701-BCB3-DC95F70CC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F6021-D817-4138-8400-24DC32E9903C}" type="datetime1">
              <a:rPr lang="en-US" smtClean="0"/>
              <a:t>3/29/2022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957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22A5E-9BDB-4237-BF6B-BC09ECFB8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>
                <a:solidFill>
                  <a:schemeClr val="accent6">
                    <a:lumMod val="75000"/>
                  </a:schemeClr>
                </a:solidFill>
              </a:rPr>
              <a:t>Обосновка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5EA33-F46E-4EC6-91BB-70E664F16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Само 19.9% от анкетираните искат да се запази сегашната пропорционална система за избор на общински съветници</a:t>
            </a:r>
          </a:p>
          <a:p>
            <a:r>
              <a:rPr lang="ru-RU" dirty="0"/>
              <a:t>Почти 85% от анкетираните са изразили мнение за отзоваване на общинските съветници при неизпълнение на ангажиментите към избирателите;</a:t>
            </a:r>
          </a:p>
          <a:p>
            <a:r>
              <a:rPr lang="ru-RU" dirty="0"/>
              <a:t>Мнозинството от анкетираните – 83.7% са за пряк избор на кмета на район, като потвърждение на традиционния за нашата страна избор на кметове;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62FB4-117B-40BE-8514-A7C51E239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A8F5C-552B-4627-9517-A88EB799AF21}" type="datetime1">
              <a:rPr lang="en-US" smtClean="0"/>
              <a:t>3/29/2022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912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49DA9-E6A9-400B-8CA7-2BA6CBF5B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1.3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3ADAD-5AB8-4606-B15C-BA6B72D566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bg-BG" b="1" dirty="0"/>
          </a:p>
          <a:p>
            <a:pPr marL="0" indent="0" algn="ctr">
              <a:buNone/>
            </a:pPr>
            <a:endParaRPr lang="bg-BG" b="1" dirty="0"/>
          </a:p>
          <a:p>
            <a:pPr marL="0" indent="0" algn="ctr">
              <a:buNone/>
            </a:pPr>
            <a:endParaRPr lang="bg-BG" b="1" dirty="0"/>
          </a:p>
          <a:p>
            <a:pPr marL="0" indent="0" algn="ctr">
              <a:buNone/>
            </a:pPr>
            <a:r>
              <a:rPr lang="bg-BG" sz="4400" b="1" dirty="0">
                <a:solidFill>
                  <a:schemeClr val="accent6">
                    <a:lumMod val="75000"/>
                  </a:schemeClr>
                </a:solidFill>
              </a:rPr>
              <a:t>Закон за публичните финанси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FF2B5D-85FE-41B8-9D39-EC39970BC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FCDFB-CA6C-4A1D-998F-9FDC4E965271}" type="datetime1">
              <a:rPr lang="en-US" smtClean="0"/>
              <a:t>3/29/2022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251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41844-5AD8-460C-BD8F-191B361D1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>
                <a:solidFill>
                  <a:schemeClr val="accent6">
                    <a:lumMod val="75000"/>
                  </a:schemeClr>
                </a:solidFill>
              </a:rPr>
              <a:t>ЦЕЛ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3A8B3-3EE0-4A2A-8226-0455A3747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Регламентиране формирането и изпълнението на районни бюджети</a:t>
            </a:r>
          </a:p>
          <a:p>
            <a:r>
              <a:rPr lang="ru-RU" dirty="0"/>
              <a:t>Създаване на механизми за мотивация на районите за генериране на повече приходи </a:t>
            </a:r>
          </a:p>
          <a:p>
            <a:r>
              <a:rPr lang="ru-RU" dirty="0"/>
              <a:t>Създаване на възможност за разпределяне на средства за граждански инициативи по райони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EDAF6E-447E-4F2E-B96C-47B56B303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4519B-BD9D-4468-A083-14491FEC6B00}" type="datetime1">
              <a:rPr lang="en-US" smtClean="0"/>
              <a:t>3/29/2022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485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FD5A-14B1-4BE7-896E-BC2902FEB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>
                <a:solidFill>
                  <a:schemeClr val="accent6">
                    <a:lumMod val="75000"/>
                  </a:schemeClr>
                </a:solidFill>
              </a:rPr>
              <a:t>Обосновка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C64AF-F60B-480A-AC80-D5CCE95DE5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Пълен консенсус “ЗА“ демонстрират анкетираните по въпроса да има ли районът самостоятелен бюджет, позволяващ формиране и изпълнение на политики за развитието на района</a:t>
            </a:r>
          </a:p>
          <a:p>
            <a:endParaRPr lang="ru-RU" dirty="0"/>
          </a:p>
          <a:p>
            <a:r>
              <a:rPr lang="ru-RU" dirty="0"/>
              <a:t>Анкетираните смятат, че повече функции на районите ще позволят в по-голяма степен реализация на принципа за субсидиарност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A7EEB-304A-48EC-B3F9-6AC01D52B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37595-BAF2-4505-9979-5685F20660B5}" type="datetime1">
              <a:rPr lang="en-US" smtClean="0"/>
              <a:t>3/29/2022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527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29E77E-5B39-47A7-AF85-C6E7DEBC1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C83F5-7300-4C32-A73E-DD0295CB88EF}" type="datetime1">
              <a:rPr lang="en-US" smtClean="0"/>
              <a:t>3/29/2022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1FACF-0366-4CB2-8FC9-4F4050462AE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553201" y="4267200"/>
            <a:ext cx="13764768" cy="7553325"/>
          </a:xfrm>
        </p:spPr>
        <p:txBody>
          <a:bodyPr/>
          <a:lstStyle/>
          <a:p>
            <a:endParaRPr lang="bg-BG" dirty="0"/>
          </a:p>
          <a:p>
            <a:pPr marL="0" indent="0" algn="ctr">
              <a:buNone/>
            </a:pPr>
            <a:r>
              <a:rPr lang="bg-BG" sz="5400" b="1" dirty="0">
                <a:solidFill>
                  <a:schemeClr val="accent6">
                    <a:lumMod val="75000"/>
                  </a:schemeClr>
                </a:solidFill>
              </a:rPr>
              <a:t>Нормативни промени </a:t>
            </a:r>
          </a:p>
          <a:p>
            <a:pPr marL="0" indent="0" algn="ctr">
              <a:buNone/>
            </a:pPr>
            <a:r>
              <a:rPr lang="bg-BG" sz="5400" b="1" dirty="0">
                <a:solidFill>
                  <a:schemeClr val="accent6">
                    <a:lumMod val="75000"/>
                  </a:schemeClr>
                </a:solidFill>
              </a:rPr>
              <a:t>от компетенциите на общинските съвети</a:t>
            </a:r>
            <a:endParaRPr lang="en-US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601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DA132-0178-419B-989D-6EC74FC5E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2.1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DE4A8-DE9F-4EAA-8B5B-14C6A3FF7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400" b="1" dirty="0">
                <a:solidFill>
                  <a:schemeClr val="accent6">
                    <a:lumMod val="75000"/>
                  </a:schemeClr>
                </a:solidFill>
              </a:rPr>
              <a:t>Наредба за разпределяне на функциите и компетенциите между общинската и районните администрации (София, Пловдив, Варна)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В момента се регламентира с няколко нормативни акта на местно ниво:</a:t>
            </a:r>
          </a:p>
          <a:p>
            <a:pPr lvl="1"/>
            <a:r>
              <a:rPr lang="ru-RU" dirty="0"/>
              <a:t>Правилник за организацията и дейността на общинския съвет</a:t>
            </a:r>
          </a:p>
          <a:p>
            <a:pPr lvl="1"/>
            <a:r>
              <a:rPr lang="ru-RU" dirty="0"/>
              <a:t>Устройствен правилник за организацията и дейността на общинската администрация</a:t>
            </a:r>
          </a:p>
          <a:p>
            <a:pPr lvl="1"/>
            <a:r>
              <a:rPr lang="ru-RU" dirty="0"/>
              <a:t>Устройствени правилници на районите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B0DC2-EF52-4E35-A9F5-F5FD2EE43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6D21B-E54D-49C6-BBAB-BF82A3695010}" type="datetime1">
              <a:rPr lang="en-US" smtClean="0"/>
              <a:t>3/29/2022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840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DED41-8FA9-419A-BD91-37202E97F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ЦЕЛ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4C657-31F5-405A-9DC0-528C62DEB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Определяне на ясни правомощия на кметовете на райони и районните администрации</a:t>
            </a:r>
          </a:p>
          <a:p>
            <a:r>
              <a:rPr lang="ru-RU" dirty="0"/>
              <a:t>Даване на самостоятелност на районите</a:t>
            </a:r>
          </a:p>
          <a:p>
            <a:r>
              <a:rPr lang="ru-RU" dirty="0"/>
              <a:t>Регламентиране участието на гражданите в процеса на управление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02039B-05A1-4908-8BA3-DBF6F0FF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68982-945F-4418-ABF0-76CD0FACC2F4}" type="datetime1">
              <a:rPr lang="en-US" smtClean="0"/>
              <a:t>3/29/2022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707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DED41-8FA9-419A-BD91-37202E97F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>
                <a:solidFill>
                  <a:schemeClr val="accent6">
                    <a:lumMod val="75000"/>
                  </a:schemeClr>
                </a:solidFill>
              </a:rPr>
              <a:t>Обосновка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4C657-31F5-405A-9DC0-528C62DEB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Според мнозинството от анкетираните (около 78%), гражданите не знаят къде и към кого да се обърнат, за да участват в управлението на общината, респ. района си;</a:t>
            </a:r>
          </a:p>
          <a:p>
            <a:endParaRPr lang="ru-RU" dirty="0"/>
          </a:p>
          <a:p>
            <a:r>
              <a:rPr lang="ru-RU" dirty="0"/>
              <a:t>Около 43% от анкетираните не познават кои функции се изпълняват от общинската администрация в голямата община, а кои – в районните администрации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02039B-05A1-4908-8BA3-DBF6F0FF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68982-945F-4418-ABF0-76CD0FACC2F4}" type="datetime1">
              <a:rPr lang="en-US" smtClean="0"/>
              <a:t>3/29/2022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763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20815-C778-4F80-8775-76072A7A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2.2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B4FEE-A0D8-48B3-83F4-697B94F7C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</a:rPr>
              <a:t>Наредба за условията и реда за съставяне на бюджетната прогноза за местните дейности за следващите три години, за съставяне, приемане, изпълнение и отчитане на бюджета на общината</a:t>
            </a:r>
          </a:p>
          <a:p>
            <a:pPr marL="0" indent="0">
              <a:buNone/>
            </a:pP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</a:rPr>
              <a:t>или</a:t>
            </a:r>
          </a:p>
          <a:p>
            <a:pPr marL="0" indent="0" algn="ctr">
              <a:buNone/>
            </a:pP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</a:rPr>
              <a:t>Приемане на Наредба за финансите на районите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C49F60-3C9C-4CAD-9817-D4010A193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B2B59-8E08-406F-92EA-379073090B9D}" type="datetime1">
              <a:rPr lang="en-US" smtClean="0"/>
              <a:t>3/29/2022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617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B04C9-CD29-4F33-9624-9698E686F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ЦЕЛ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CDD7C-B556-4585-B96D-EC5561972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Регламентиране формирането и изпълнението на районни бюджети</a:t>
            </a:r>
          </a:p>
          <a:p>
            <a:endParaRPr lang="ru-RU" dirty="0"/>
          </a:p>
          <a:p>
            <a:r>
              <a:rPr lang="ru-RU" dirty="0"/>
              <a:t>Създаване на възможност за разпределяне на средства за граждански инициативи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77AD-5B25-4EF8-AD0F-AB40E5299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15CE8-CEAD-4B87-94A2-D45690704BDC}" type="datetime1">
              <a:rPr lang="en-US" smtClean="0"/>
              <a:t>3/29/2022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2207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2F4A0-050A-4BAF-9AA1-94BD87636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>
                <a:solidFill>
                  <a:schemeClr val="accent6">
                    <a:lumMod val="75000"/>
                  </a:schemeClr>
                </a:solidFill>
              </a:rPr>
              <a:t>Обосновка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30AF6-6092-4DA4-83F3-8E3D8C24F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Пълен консенсус “ЗА“ демонстрират анкетираните по въпроса да има ли районът самостоятелен бюджет, позволяващ формиране и изпълнение на политики за развитието на района</a:t>
            </a:r>
          </a:p>
          <a:p>
            <a:endParaRPr lang="ru-RU" dirty="0"/>
          </a:p>
          <a:p>
            <a:r>
              <a:rPr lang="ru-RU" dirty="0"/>
              <a:t>Анкетираните смятат, че повече функции на районите ще позволят в по-голяма степен реализация на принципа за субсидиарност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B0D6EE-4E2E-4A9C-A946-A90061361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C1FAC-C7DF-4B3A-B946-9E7D3AC7673A}" type="datetime1">
              <a:rPr lang="en-US" smtClean="0"/>
              <a:t>3/29/2022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6587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B9BAE-02C6-4A83-95E5-1FEF1E9C5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2.3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BFD1E9-5317-4A54-8D73-A2B9D347A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Промени в наредби, свързани с участието на гражданите в процесите на вземане на решения и формиране на политики на местно ниво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CDCE46-DBBF-40D2-924B-0AF0A2E7C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CB0B-3D73-482C-9221-868268757630}" type="datetime1">
              <a:rPr lang="en-US" smtClean="0"/>
              <a:t>3/29/2022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754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9F9F7-7897-46FE-96AC-7BF10DA4C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ЦЕЛ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795C5-37CC-48AA-A4F1-726BC681A9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Създаване на възможност за стимулиране участието на гражданите</a:t>
            </a:r>
          </a:p>
          <a:p>
            <a:endParaRPr lang="ru-RU" dirty="0"/>
          </a:p>
          <a:p>
            <a:r>
              <a:rPr lang="ru-RU" dirty="0"/>
              <a:t>Формиране на общински обществен фонд за подкрепа на районни инициативи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E136FF-B579-43AC-9049-7775691B1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199C0-1698-4EEF-9154-DCCA34A5E8C7}" type="datetime1">
              <a:rPr lang="en-US" smtClean="0"/>
              <a:t>3/29/2022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607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B2A8F-D970-4E70-8196-77CD3C448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Обосновка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432F3-533C-4C63-93AA-70EFE2095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Налице е консенсус, че гражданите трябва да имат възможност да участват пряко в управлението на общината/района си;</a:t>
            </a:r>
          </a:p>
          <a:p>
            <a:r>
              <a:rPr lang="ru-RU" dirty="0"/>
              <a:t>Около 40% от анкетираните смятат, че гражданите нямат възможности за участие в процеса на формиране на политики, а 80.8% от анкетираните смятат, че са налице пречки за участието на гражданите;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94E55-B3AB-45EF-A32C-F1B4E2E5B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9733-EAF5-4254-BEEF-99A67261644D}" type="datetime1">
              <a:rPr lang="en-US" smtClean="0"/>
              <a:t>3/29/2022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184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4E426-3786-4E82-B219-CC17329DD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2.4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305E3-9DC6-4F95-A487-E8856E02D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400" b="1" dirty="0">
                <a:solidFill>
                  <a:schemeClr val="accent6">
                    <a:lumMod val="75000"/>
                  </a:schemeClr>
                </a:solidFill>
              </a:rPr>
              <a:t>Промени в закона за пряко участие на гражданите в държавната власт и местното самоуправление</a:t>
            </a:r>
          </a:p>
          <a:p>
            <a:pPr marL="0" indent="0">
              <a:buNone/>
            </a:pPr>
            <a:r>
              <a:rPr lang="ru-RU" sz="4400" b="1" dirty="0">
                <a:solidFill>
                  <a:schemeClr val="accent6">
                    <a:lumMod val="75000"/>
                  </a:schemeClr>
                </a:solidFill>
              </a:rPr>
              <a:t>или</a:t>
            </a:r>
          </a:p>
          <a:p>
            <a:pPr marL="0" indent="0" algn="ctr">
              <a:buNone/>
            </a:pPr>
            <a:r>
              <a:rPr lang="ru-RU" sz="4400" b="1" dirty="0">
                <a:solidFill>
                  <a:schemeClr val="accent6">
                    <a:lumMod val="75000"/>
                  </a:schemeClr>
                </a:solidFill>
              </a:rPr>
              <a:t>П</a:t>
            </a:r>
            <a:r>
              <a:rPr lang="bg-BG" sz="4400" b="1" dirty="0">
                <a:solidFill>
                  <a:schemeClr val="accent6">
                    <a:lumMod val="75000"/>
                  </a:schemeClr>
                </a:solidFill>
              </a:rPr>
              <a:t>риемане на Наредба за организацията и провеждането на  референдуми в общините с районно деление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5255CC-ED06-4E0A-9FBF-55A031898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1A6B9-0886-4F67-854E-05CCEA100868}" type="datetime1">
              <a:rPr lang="en-US" smtClean="0"/>
              <a:t>3/29/2022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5136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60FBC-B3A5-4C95-9163-4C67E8CE9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ЦЕЛ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2B93B-B88A-4838-A56A-41B545CA7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Гражданите могат да участват пряко в ефективни процедури за предлагане на подобрения в развитието на съответния район</a:t>
            </a:r>
          </a:p>
          <a:p>
            <a:endParaRPr lang="ru-RU" dirty="0"/>
          </a:p>
          <a:p>
            <a:r>
              <a:rPr lang="ru-RU" dirty="0"/>
              <a:t>Създаване на условия за обсъждане на въпросите достатъчно рано, за да може да се реагира, а не постфактум, когато всичко е решено и приключило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B2BEF5-9FCC-4951-B20A-37A394922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52A91-D598-4A41-BA5D-240ECC0685D7}" type="datetime1">
              <a:rPr lang="en-US" smtClean="0"/>
              <a:t>3/29/2022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7040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93194-50D6-411E-8FDF-09400A2C6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>
                <a:solidFill>
                  <a:schemeClr val="accent6">
                    <a:lumMod val="75000"/>
                  </a:schemeClr>
                </a:solidFill>
              </a:rPr>
              <a:t>Обосновка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69B1E-946C-4C7D-A761-5D167A180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Промяната в средата, предполага използването на нови и по-евтини форми за допитване, напр. онлайн референдуми</a:t>
            </a:r>
          </a:p>
          <a:p>
            <a:endParaRPr lang="ru-RU" dirty="0"/>
          </a:p>
          <a:p>
            <a:r>
              <a:rPr lang="ru-RU" dirty="0"/>
              <a:t>Осигуряване на възможности за организиране на публични допитвания на ниво район, по наболели въпроси, т.нар. мини референдуми</a:t>
            </a:r>
          </a:p>
          <a:p>
            <a:endParaRPr lang="ru-RU" dirty="0"/>
          </a:p>
          <a:p>
            <a:r>
              <a:rPr lang="ru-RU" dirty="0"/>
              <a:t>Иницииране на обществени форуми и референдуми по въпроси, засягащи живота на местната общност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3A3FDD-DC8E-421C-995A-A037A7F82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8D7F-32A4-4C1D-A76A-7C712FEF1EB3}" type="datetime1">
              <a:rPr lang="en-US" smtClean="0"/>
              <a:t>3/29/2022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14667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1142</TotalTime>
  <Words>894</Words>
  <Application>Microsoft Office PowerPoint</Application>
  <PresentationFormat>Custom</PresentationFormat>
  <Paragraphs>134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Century Gothic</vt:lpstr>
      <vt:lpstr>Times New Roman</vt:lpstr>
      <vt:lpstr>Wingdings 3</vt:lpstr>
      <vt:lpstr>Wisp</vt:lpstr>
      <vt:lpstr>Проект “Демократизиране на процесите на формиране и прилагане на политики в градовете с районно деление – София, Пловдив и Варна” финансиран по Фонд Активни граждани България по линия на Финансовия механизъм  на Европейското икономическо пространство 2014-2021 г.  www.activecitizensfund.bg </vt:lpstr>
      <vt:lpstr>PowerPoint Presentation</vt:lpstr>
      <vt:lpstr>1.1</vt:lpstr>
      <vt:lpstr>ЦЕЛ</vt:lpstr>
      <vt:lpstr>Обосновка</vt:lpstr>
      <vt:lpstr>1.2</vt:lpstr>
      <vt:lpstr>ЦЕЛ</vt:lpstr>
      <vt:lpstr>Обосновка</vt:lpstr>
      <vt:lpstr>1.3</vt:lpstr>
      <vt:lpstr>ЦЕЛ</vt:lpstr>
      <vt:lpstr>Обосновка</vt:lpstr>
      <vt:lpstr>PowerPoint Presentation</vt:lpstr>
      <vt:lpstr>2.1</vt:lpstr>
      <vt:lpstr>ЦЕЛ</vt:lpstr>
      <vt:lpstr>Обосновка</vt:lpstr>
      <vt:lpstr>2.2</vt:lpstr>
      <vt:lpstr>ЦЕЛ</vt:lpstr>
      <vt:lpstr>Обосновка</vt:lpstr>
      <vt:lpstr>2.3</vt:lpstr>
      <vt:lpstr>ЦЕЛ</vt:lpstr>
      <vt:lpstr>Обосновка</vt:lpstr>
      <vt:lpstr>2.4</vt:lpstr>
      <vt:lpstr>ЦЕЛ</vt:lpstr>
      <vt:lpstr>Обосновка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Microsoft Office-bruker</dc:creator>
  <cp:lastModifiedBy>Zdravko Sechkov</cp:lastModifiedBy>
  <cp:revision>84</cp:revision>
  <cp:lastPrinted>2020-02-27T05:48:40Z</cp:lastPrinted>
  <dcterms:created xsi:type="dcterms:W3CDTF">2017-09-27T10:52:39Z</dcterms:created>
  <dcterms:modified xsi:type="dcterms:W3CDTF">2022-03-29T12:39:38Z</dcterms:modified>
</cp:coreProperties>
</file>